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1" r:id="rId1"/>
    <p:sldMasterId id="2147483833" r:id="rId2"/>
  </p:sldMasterIdLst>
  <p:notesMasterIdLst>
    <p:notesMasterId r:id="rId8"/>
  </p:notesMasterIdLst>
  <p:handoutMasterIdLst>
    <p:handoutMasterId r:id="rId9"/>
  </p:handoutMasterIdLst>
  <p:sldIdLst>
    <p:sldId id="386" r:id="rId3"/>
    <p:sldId id="390" r:id="rId4"/>
    <p:sldId id="387" r:id="rId5"/>
    <p:sldId id="388" r:id="rId6"/>
    <p:sldId id="389"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A21"/>
    <a:srgbClr val="F8ED08"/>
    <a:srgbClr val="FFFBC1"/>
    <a:srgbClr val="FFF7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56" autoAdjust="0"/>
    <p:restoredTop sz="64482" autoAdjust="0"/>
  </p:normalViewPr>
  <p:slideViewPr>
    <p:cSldViewPr snapToGrid="0">
      <p:cViewPr varScale="1">
        <p:scale>
          <a:sx n="73" d="100"/>
          <a:sy n="73" d="100"/>
        </p:scale>
        <p:origin x="72" y="98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F3DC362-08D5-4C74-BD06-F77265272262}" type="datetimeFigureOut">
              <a:rPr lang="en-US" smtClean="0"/>
              <a:t>10/20/2015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638962E-6445-45E9-AF8E-93B53192BDA3}" type="slidenum">
              <a:rPr lang="en-US" smtClean="0"/>
              <a:t>‹#›</a:t>
            </a:fld>
            <a:endParaRPr lang="en-US"/>
          </a:p>
        </p:txBody>
      </p:sp>
    </p:spTree>
    <p:extLst>
      <p:ext uri="{BB962C8B-B14F-4D97-AF65-F5344CB8AC3E}">
        <p14:creationId xmlns:p14="http://schemas.microsoft.com/office/powerpoint/2010/main" val="3117997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255042-D48C-4059-98E6-6F69061B5D22}" type="datetimeFigureOut">
              <a:rPr lang="en-US" smtClean="0"/>
              <a:t>10/20/2015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4507C6C-2FD4-494A-925D-430AA638E152}" type="slidenum">
              <a:rPr lang="en-US" smtClean="0"/>
              <a:t>‹#›</a:t>
            </a:fld>
            <a:endParaRPr lang="en-US"/>
          </a:p>
        </p:txBody>
      </p:sp>
    </p:spTree>
    <p:extLst>
      <p:ext uri="{BB962C8B-B14F-4D97-AF65-F5344CB8AC3E}">
        <p14:creationId xmlns:p14="http://schemas.microsoft.com/office/powerpoint/2010/main" val="117497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looking over all of the material for the curators off-site. I thought I would go ahead and start putting down some ideas about day two when you and I have to present about UMKC.</a:t>
            </a:r>
          </a:p>
          <a:p>
            <a:r>
              <a:rPr lang="en-US" dirty="0"/>
              <a:t> </a:t>
            </a:r>
          </a:p>
          <a:p>
            <a:r>
              <a:rPr lang="en-US" dirty="0"/>
              <a:t>It appears that I need to go first to talk about the five-year vision and key goals for the campus. A primary goal of ours that they are all aware of is our objective to get enrollment to 20,000 by 2020. I think I should explain why 20,000 by 2020, including the benefits to the university in reaching that number and identifying the assets we have that make the goal make sense.</a:t>
            </a:r>
          </a:p>
          <a:p>
            <a:r>
              <a:rPr lang="en-US" dirty="0"/>
              <a:t> </a:t>
            </a:r>
          </a:p>
          <a:p>
            <a:r>
              <a:rPr lang="en-US" b="1" u="sng" dirty="0"/>
              <a:t>First – the need for growth:</a:t>
            </a:r>
            <a:endParaRPr lang="en-US" dirty="0"/>
          </a:p>
          <a:p>
            <a:pPr lvl="0"/>
            <a:r>
              <a:rPr lang="en-US" dirty="0"/>
              <a:t>To meet the needs of the region we serve - Essential to achieve mission and vision</a:t>
            </a:r>
          </a:p>
          <a:p>
            <a:pPr lvl="0"/>
            <a:r>
              <a:rPr lang="en-US" dirty="0"/>
              <a:t>To create a healthy reserve balance - critical to developing a bankable balance sheet</a:t>
            </a:r>
          </a:p>
          <a:p>
            <a:pPr lvl="0"/>
            <a:r>
              <a:rPr lang="en-US" dirty="0"/>
              <a:t>To support competitive compensation and faculty and staff development</a:t>
            </a:r>
          </a:p>
          <a:p>
            <a:pPr lvl="0"/>
            <a:r>
              <a:rPr lang="en-US" dirty="0"/>
              <a:t>To support investment in research</a:t>
            </a:r>
          </a:p>
          <a:p>
            <a:r>
              <a:rPr lang="en-US" b="1" u="sng" dirty="0"/>
              <a:t>Why 20,000?</a:t>
            </a:r>
            <a:endParaRPr lang="en-US" dirty="0"/>
          </a:p>
          <a:p>
            <a:pPr lvl="0"/>
            <a:r>
              <a:rPr lang="en-US" dirty="0"/>
              <a:t>Balance large graduate and professional enrollment - greater than 5000</a:t>
            </a:r>
          </a:p>
          <a:p>
            <a:pPr lvl="0"/>
            <a:r>
              <a:rPr lang="en-US" dirty="0"/>
              <a:t>Target 75% to 80% undergraduate enrollment (typical – profitable) - 60% in 2008</a:t>
            </a:r>
          </a:p>
          <a:p>
            <a:pPr lvl="0"/>
            <a:r>
              <a:rPr lang="en-US" dirty="0"/>
              <a:t>Campus capacity for 20,000 is underutilized</a:t>
            </a:r>
          </a:p>
          <a:p>
            <a:r>
              <a:rPr lang="en-US" b="1" u="sng" dirty="0"/>
              <a:t>Assets to support growth:</a:t>
            </a:r>
            <a:endParaRPr lang="en-US" dirty="0"/>
          </a:p>
          <a:p>
            <a:pPr lvl="0"/>
            <a:r>
              <a:rPr lang="en-US" dirty="0"/>
              <a:t>13 to 1 student to faculty ratio</a:t>
            </a:r>
          </a:p>
          <a:p>
            <a:pPr lvl="0"/>
            <a:r>
              <a:rPr lang="en-US" dirty="0"/>
              <a:t>Over 50% of classes with 20 students or less</a:t>
            </a:r>
          </a:p>
          <a:p>
            <a:pPr lvl="0"/>
            <a:r>
              <a:rPr lang="en-US" dirty="0"/>
              <a:t>Regional employment demand – aligned with major university degree offerings</a:t>
            </a:r>
          </a:p>
          <a:p>
            <a:pPr lvl="0"/>
            <a:r>
              <a:rPr lang="en-US" dirty="0"/>
              <a:t>Significant community and philanthropic support</a:t>
            </a:r>
          </a:p>
          <a:p>
            <a:pPr lvl="0"/>
            <a:r>
              <a:rPr lang="en-US" dirty="0"/>
              <a:t>Undervalued regional asset – significant marketing opportunity</a:t>
            </a:r>
          </a:p>
          <a:p>
            <a:r>
              <a:rPr lang="en-US" b="1" u="sng" dirty="0"/>
              <a:t>Key initiatives:</a:t>
            </a:r>
            <a:endParaRPr lang="en-US" dirty="0"/>
          </a:p>
          <a:p>
            <a:pPr lvl="0"/>
            <a:r>
              <a:rPr lang="en-US" dirty="0" err="1"/>
              <a:t>OneUMKC</a:t>
            </a:r>
            <a:r>
              <a:rPr lang="en-US" dirty="0"/>
              <a:t> – Campus-wide focus on 20K by 2020 – achieve forecast developed by SAEM</a:t>
            </a:r>
          </a:p>
          <a:p>
            <a:pPr lvl="0"/>
            <a:r>
              <a:rPr lang="en-US" dirty="0"/>
              <a:t>Achieve retention, graduation and placement targets – expand online courses and utilization</a:t>
            </a:r>
          </a:p>
          <a:p>
            <a:pPr lvl="0"/>
            <a:r>
              <a:rPr lang="en-US" dirty="0"/>
              <a:t>Professional school pricing to market – differential tuition for SCE, BSM, Conservatory</a:t>
            </a:r>
          </a:p>
          <a:p>
            <a:pPr lvl="0"/>
            <a:r>
              <a:rPr lang="en-US" dirty="0"/>
              <a:t>Increase philanthropy – faculty chairs, scholarships, programs, major projects, etc.</a:t>
            </a:r>
          </a:p>
          <a:p>
            <a:r>
              <a:rPr lang="en-US" dirty="0"/>
              <a:t>All of the above initiatives will </a:t>
            </a:r>
            <a:r>
              <a:rPr lang="en-US" b="1" u="sng" dirty="0"/>
              <a:t>improve quality</a:t>
            </a:r>
            <a:r>
              <a:rPr lang="en-US" dirty="0"/>
              <a:t> by increasing the funding available to hire selectively and support research. Additional funding from additional students paying tuition and fees and philanthropy will </a:t>
            </a:r>
            <a:r>
              <a:rPr lang="en-US" b="1" u="sng" dirty="0"/>
              <a:t>minimize tuition and fee increases</a:t>
            </a:r>
            <a:r>
              <a:rPr lang="en-US" dirty="0"/>
              <a:t> and increase support for scholarships – a major impact for attracting, retaining and graduating our students. Given that 80% of our cost is in compensation and benefits, our low student to faculty ratio will allow </a:t>
            </a:r>
            <a:r>
              <a:rPr lang="en-US" b="1" u="sng" dirty="0"/>
              <a:t>efficient growth</a:t>
            </a:r>
            <a:r>
              <a:rPr lang="en-US" dirty="0"/>
              <a:t> in undergraduate enrollment.</a:t>
            </a:r>
          </a:p>
          <a:p>
            <a:r>
              <a:rPr lang="en-US" dirty="0"/>
              <a:t> </a:t>
            </a:r>
          </a:p>
          <a:p>
            <a:r>
              <a:rPr lang="en-US" dirty="0"/>
              <a:t>The plan will increase our cost for faculty, scholarships and marketing.  Online course development and research support (start-up funds aside from faculty compensation) is unknown but not expected to be significant in this case.</a:t>
            </a:r>
          </a:p>
          <a:p>
            <a:r>
              <a:rPr lang="en-US" dirty="0"/>
              <a:t> </a:t>
            </a:r>
          </a:p>
          <a:p>
            <a:r>
              <a:rPr lang="en-US" b="1" u="sng" dirty="0"/>
              <a:t>Pro forma development:</a:t>
            </a:r>
            <a:endParaRPr lang="en-US" dirty="0"/>
          </a:p>
          <a:p>
            <a:pPr lvl="0"/>
            <a:r>
              <a:rPr lang="en-US" dirty="0"/>
              <a:t>Look back at the past five years net tuition growth and project the next five years using the data from SAEM - assuming improved performance from our </a:t>
            </a:r>
            <a:r>
              <a:rPr lang="en-US" dirty="0" err="1"/>
              <a:t>OneUMKC</a:t>
            </a:r>
            <a:r>
              <a:rPr lang="en-US" dirty="0"/>
              <a:t> effort</a:t>
            </a:r>
          </a:p>
          <a:p>
            <a:pPr lvl="0"/>
            <a:r>
              <a:rPr lang="en-US" dirty="0"/>
              <a:t>Assume that we will double funded research with the attendant F&amp;A</a:t>
            </a:r>
          </a:p>
          <a:p>
            <a:pPr lvl="0"/>
            <a:r>
              <a:rPr lang="en-US" dirty="0"/>
              <a:t>Look back at the past five year’s growth in philanthropy and assume continued growth rate</a:t>
            </a:r>
          </a:p>
          <a:p>
            <a:pPr lvl="0"/>
            <a:r>
              <a:rPr lang="en-US" dirty="0"/>
              <a:t>Look back at past five year’s compensation and benefit cost and project from 2015 results at 2% to 3% growth per year</a:t>
            </a:r>
          </a:p>
          <a:p>
            <a:pPr lvl="0"/>
            <a:r>
              <a:rPr lang="en-US" dirty="0"/>
              <a:t>What can we assume about the benefits from shared services?</a:t>
            </a:r>
          </a:p>
          <a:p>
            <a:r>
              <a:rPr lang="en-US" dirty="0"/>
              <a:t>We need to get input from Lawrence about the need to invest in research.  Between us, while investing in research will satisfy to the system and others, it doesn’t move the needle for UMKC. Research does not pay for itself. It improves reputation and, theoretically, our ability to recruit top faculty but that has not proven to be a problem thus far. Increasing research will not, in the near-term, enhance our enrollment growth objectives.</a:t>
            </a:r>
          </a:p>
          <a:p>
            <a:r>
              <a:rPr lang="en-US" dirty="0"/>
              <a:t> </a:t>
            </a:r>
          </a:p>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1</a:t>
            </a:fld>
            <a:endParaRPr lang="en-US"/>
          </a:p>
        </p:txBody>
      </p:sp>
    </p:spTree>
    <p:extLst>
      <p:ext uri="{BB962C8B-B14F-4D97-AF65-F5344CB8AC3E}">
        <p14:creationId xmlns:p14="http://schemas.microsoft.com/office/powerpoint/2010/main" val="3382548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507C6C-2FD4-494A-925D-430AA638E152}" type="slidenum">
              <a:rPr lang="en-US" smtClean="0"/>
              <a:t>2</a:t>
            </a:fld>
            <a:endParaRPr lang="en-US"/>
          </a:p>
        </p:txBody>
      </p:sp>
    </p:spTree>
    <p:extLst>
      <p:ext uri="{BB962C8B-B14F-4D97-AF65-F5344CB8AC3E}">
        <p14:creationId xmlns:p14="http://schemas.microsoft.com/office/powerpoint/2010/main" val="340882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507C6C-2FD4-494A-925D-430AA638E152}" type="slidenum">
              <a:rPr lang="en-US" smtClean="0"/>
              <a:t>3</a:t>
            </a:fld>
            <a:endParaRPr lang="en-US"/>
          </a:p>
        </p:txBody>
      </p:sp>
    </p:spTree>
    <p:extLst>
      <p:ext uri="{BB962C8B-B14F-4D97-AF65-F5344CB8AC3E}">
        <p14:creationId xmlns:p14="http://schemas.microsoft.com/office/powerpoint/2010/main" val="342000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07C6C-2FD4-494A-925D-430AA638E152}" type="slidenum">
              <a:rPr lang="en-US" smtClean="0"/>
              <a:t>4</a:t>
            </a:fld>
            <a:endParaRPr lang="en-US"/>
          </a:p>
        </p:txBody>
      </p:sp>
    </p:spTree>
    <p:extLst>
      <p:ext uri="{BB962C8B-B14F-4D97-AF65-F5344CB8AC3E}">
        <p14:creationId xmlns:p14="http://schemas.microsoft.com/office/powerpoint/2010/main" val="90358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507C6C-2FD4-494A-925D-430AA638E152}" type="slidenum">
              <a:rPr lang="en-US" smtClean="0"/>
              <a:t>5</a:t>
            </a:fld>
            <a:endParaRPr lang="en-US"/>
          </a:p>
        </p:txBody>
      </p:sp>
    </p:spTree>
    <p:extLst>
      <p:ext uri="{BB962C8B-B14F-4D97-AF65-F5344CB8AC3E}">
        <p14:creationId xmlns:p14="http://schemas.microsoft.com/office/powerpoint/2010/main" val="209522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latin typeface="Helvetica"/>
                <a:cs typeface="Helvetica"/>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797854-415C-4692-95C5-BEEEF12F7F51}" type="datetime1">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895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44F082-550A-454A-860F-FBC513B6D545}" type="datetime1">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30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122D5-CC4B-4CFA-8DA7-B42A5DCA7513}" type="datetime1">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7617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97C8A-609D-43CE-BFEB-3C95A77DF581}" type="datetime1">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768571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920D4-C97A-4AF9-B9C0-875F323891C0}" type="datetime1">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2250663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3353E-C5C0-4A89-B944-E1096547311E}" type="datetime1">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1702153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6E0AE9-82C9-4D60-8B2F-0245A679E660}" type="datetime1">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3995909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866A2-FAD8-418C-98CF-A46F17E07A47}" type="datetime1">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3503353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9DA2E-DA72-454F-B088-C7F0A541C39E}" type="datetime1">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12954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4AD8C-2EEF-4B9A-B0EF-26BE32E1160B}" type="datetime1">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4198172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F94B0-0717-4420-A059-C0C22F9CD216}" type="datetime1">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299195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49F31-D849-40AE-9D3F-158EE0B48787}" type="datetime1">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3172838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D59AD3-17D1-4E68-B4E1-2D849F9947B6}" type="datetime1">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3770265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FFF50-C26E-4363-8755-5A68696F4DE7}" type="datetime1">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1337228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5563-689F-4475-9E11-9E7642E453E6}" type="datetime1">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775A35-BBF8-6142-A822-4BC4CE95054E}" type="slidenum">
              <a:rPr lang="en-US" smtClean="0"/>
              <a:t>‹#›</a:t>
            </a:fld>
            <a:endParaRPr lang="en-US"/>
          </a:p>
        </p:txBody>
      </p:sp>
    </p:spTree>
    <p:extLst>
      <p:ext uri="{BB962C8B-B14F-4D97-AF65-F5344CB8AC3E}">
        <p14:creationId xmlns:p14="http://schemas.microsoft.com/office/powerpoint/2010/main" val="425308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98981-FAD3-473C-A4F5-6B2E67E989E0}" type="datetime1">
              <a:rPr lang="en-US" smtClean="0"/>
              <a:t>10/20/2015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633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A02FDD-92CB-4E67-9A9E-8E5D711DEC79}" type="datetime1">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987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D86CB-5F06-416C-BA99-853A45207ABA}" type="datetime1">
              <a:rPr lang="en-US" smtClean="0"/>
              <a:t>10/20/2015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672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F4987B-9175-4612-BBC0-D909486DDC40}" type="datetime1">
              <a:rPr lang="en-US" smtClean="0"/>
              <a:t>10/20/2015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250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106A5-F3C5-435F-8A0F-013831F4CDE8}" type="datetime1">
              <a:rPr lang="en-US" smtClean="0"/>
              <a:t>10/20/2015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88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AB362-92DE-460B-A337-5D0F4811B351}" type="datetime1">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848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93F18-CF44-40EB-98C4-58A123FFE185}" type="datetime1">
              <a:rPr lang="en-US" smtClean="0"/>
              <a:t>10/20/2015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112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44530-07BD-4898-BDAC-00C70099934A}" type="datetime1">
              <a:rPr lang="en-US" smtClean="0"/>
              <a:t>10/20/2015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678671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386B2-7116-4C44-BDCC-A738DF31B2A8}" type="datetime1">
              <a:rPr lang="en-US" smtClean="0"/>
              <a:t>10/20/2015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75A35-BBF8-6142-A822-4BC4CE95054E}" type="slidenum">
              <a:rPr lang="en-US" smtClean="0"/>
              <a:t>‹#›</a:t>
            </a:fld>
            <a:endParaRPr lang="en-US"/>
          </a:p>
        </p:txBody>
      </p:sp>
    </p:spTree>
    <p:extLst>
      <p:ext uri="{BB962C8B-B14F-4D97-AF65-F5344CB8AC3E}">
        <p14:creationId xmlns:p14="http://schemas.microsoft.com/office/powerpoint/2010/main" val="74571773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ctr" defTabSz="457200" rtl="0" eaLnBrk="1" latinLnBrk="0" hangingPunct="1">
        <a:spcBef>
          <a:spcPct val="0"/>
        </a:spcBef>
        <a:buNone/>
        <a:defRPr sz="44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31520" y="1449978"/>
            <a:ext cx="10363200" cy="1470025"/>
          </a:xfrm>
        </p:spPr>
        <p:txBody>
          <a:bodyPr>
            <a:normAutofit/>
          </a:bodyPr>
          <a:lstStyle/>
          <a:p>
            <a:r>
              <a:rPr lang="en-US" sz="8000" b="1" dirty="0" smtClean="0">
                <a:latin typeface="Times New Roman" panose="02020603050405020304" pitchFamily="18" charset="0"/>
                <a:cs typeface="Times New Roman" panose="02020603050405020304" pitchFamily="18" charset="0"/>
              </a:rPr>
              <a:t>Faculty Senate</a:t>
            </a:r>
            <a:endParaRPr lang="en-US" sz="8000" b="1"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751428" y="2885577"/>
            <a:ext cx="8534400" cy="1752600"/>
          </a:xfrm>
        </p:spPr>
        <p:txBody>
          <a:bodyPr/>
          <a:lstStyle/>
          <a:p>
            <a:r>
              <a:rPr lang="en-US" dirty="0" smtClean="0">
                <a:latin typeface="Times New Roman" panose="02020603050405020304" pitchFamily="18" charset="0"/>
                <a:cs typeface="Times New Roman" panose="02020603050405020304" pitchFamily="18" charset="0"/>
              </a:rPr>
              <a:t>University of Missouri-Kansas City</a:t>
            </a:r>
          </a:p>
          <a:p>
            <a:r>
              <a:rPr lang="en-US" dirty="0" smtClean="0">
                <a:latin typeface="Times New Roman" panose="02020603050405020304" pitchFamily="18" charset="0"/>
                <a:cs typeface="Times New Roman" panose="02020603050405020304" pitchFamily="18" charset="0"/>
              </a:rPr>
              <a:t>October 10, 2015</a:t>
            </a:r>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12353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b="1" u="sng" dirty="0">
                <a:latin typeface="Times New Roman" panose="02020603050405020304" pitchFamily="18" charset="0"/>
                <a:cs typeface="Times New Roman" panose="02020603050405020304" pitchFamily="18" charset="0"/>
              </a:rPr>
              <a:t>Hiring </a:t>
            </a:r>
            <a:r>
              <a:rPr lang="en-US" b="1" u="sng" dirty="0" smtClean="0">
                <a:latin typeface="Times New Roman" panose="02020603050405020304" pitchFamily="18" charset="0"/>
                <a:cs typeface="Times New Roman" panose="02020603050405020304" pitchFamily="18" charset="0"/>
              </a:rPr>
              <a:t>Authorization Committee</a:t>
            </a:r>
            <a:endParaRPr lang="en-US" sz="2200" dirty="0">
              <a:latin typeface="Helvetica" panose="020B0604020202020204" pitchFamily="34" charset="0"/>
              <a:cs typeface="Helvetica" panose="020B0604020202020204" pitchFamily="34" charset="0"/>
            </a:endParaRP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2</a:t>
            </a:fld>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53715956"/>
              </p:ext>
            </p:extLst>
          </p:nvPr>
        </p:nvGraphicFramePr>
        <p:xfrm>
          <a:off x="1243148" y="1627946"/>
          <a:ext cx="9705704" cy="1805582"/>
        </p:xfrm>
        <a:graphic>
          <a:graphicData uri="http://schemas.openxmlformats.org/drawingml/2006/table">
            <a:tbl>
              <a:tblPr firstRow="1" bandRow="1">
                <a:tableStyleId>{69012ECD-51FC-41F1-AA8D-1B2483CD663E}</a:tableStyleId>
              </a:tblPr>
              <a:tblGrid>
                <a:gridCol w="2426426"/>
                <a:gridCol w="2426426"/>
                <a:gridCol w="2426426"/>
                <a:gridCol w="2426426"/>
              </a:tblGrid>
              <a:tr h="1188724">
                <a:tc>
                  <a:txBody>
                    <a:bodyPr/>
                    <a:lstStyle/>
                    <a:p>
                      <a:pPr algn="ctr"/>
                      <a:r>
                        <a:rPr lang="en-US" sz="2400" dirty="0" smtClean="0">
                          <a:solidFill>
                            <a:sysClr val="windowText" lastClr="000000"/>
                          </a:solidFill>
                          <a:latin typeface="Times New Roman" panose="02020603050405020304" pitchFamily="18" charset="0"/>
                          <a:cs typeface="Times New Roman" panose="02020603050405020304" pitchFamily="18" charset="0"/>
                        </a:rPr>
                        <a:t>Total Number of Positions</a:t>
                      </a:r>
                      <a:endParaRPr lang="en-US" sz="240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ysClr val="windowText" lastClr="000000"/>
                          </a:solidFill>
                          <a:latin typeface="Times New Roman" panose="02020603050405020304" pitchFamily="18" charset="0"/>
                          <a:cs typeface="Times New Roman" panose="02020603050405020304" pitchFamily="18" charset="0"/>
                        </a:rPr>
                        <a:t>Positions Approved</a:t>
                      </a:r>
                      <a:endParaRPr lang="en-US" sz="240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ysClr val="windowText" lastClr="000000"/>
                          </a:solidFill>
                          <a:latin typeface="Times New Roman" panose="02020603050405020304" pitchFamily="18" charset="0"/>
                          <a:cs typeface="Times New Roman" panose="02020603050405020304" pitchFamily="18" charset="0"/>
                        </a:rPr>
                        <a:t>Positions Denied</a:t>
                      </a:r>
                      <a:endParaRPr lang="en-US" sz="240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ysClr val="windowText" lastClr="000000"/>
                          </a:solidFill>
                          <a:latin typeface="Times New Roman" panose="02020603050405020304" pitchFamily="18" charset="0"/>
                          <a:cs typeface="Times New Roman" panose="02020603050405020304" pitchFamily="18" charset="0"/>
                        </a:rPr>
                        <a:t>Hold for Additional Information</a:t>
                      </a:r>
                      <a:endParaRPr lang="en-US" sz="2400" dirty="0">
                        <a:solidFill>
                          <a:sysClr val="windowText" lastClr="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616858">
                <a:tc>
                  <a:txBody>
                    <a:bodyPr/>
                    <a:lstStyle/>
                    <a:p>
                      <a:pPr algn="ctr"/>
                      <a:r>
                        <a:rPr lang="en-US" sz="2400" dirty="0" smtClean="0">
                          <a:latin typeface="Times New Roman" panose="02020603050405020304" pitchFamily="18" charset="0"/>
                          <a:cs typeface="Times New Roman" panose="02020603050405020304" pitchFamily="18" charset="0"/>
                        </a:rPr>
                        <a:t>1870</a:t>
                      </a:r>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latin typeface="Times New Roman" panose="02020603050405020304" pitchFamily="18" charset="0"/>
                          <a:cs typeface="Times New Roman" panose="02020603050405020304" pitchFamily="18" charset="0"/>
                        </a:rPr>
                        <a:t>1575</a:t>
                      </a:r>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latin typeface="Times New Roman" panose="02020603050405020304" pitchFamily="18" charset="0"/>
                          <a:cs typeface="Times New Roman" panose="02020603050405020304" pitchFamily="18" charset="0"/>
                        </a:rPr>
                        <a:t>294</a:t>
                      </a:r>
                      <a:endParaRPr lang="en-US" sz="24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243148" y="3411121"/>
            <a:ext cx="4121641"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*Data from January 1, 2015 – October 10, 2015</a:t>
            </a:r>
            <a:endParaRPr lang="en-US" sz="1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243148" y="4063942"/>
            <a:ext cx="9144000" cy="9925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Committee inception: December 2013</a:t>
            </a:r>
          </a:p>
          <a:p>
            <a:endParaRPr lang="en-US" sz="105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Meetings are held monthly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26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fontScale="90000"/>
          </a:bodyPr>
          <a:lstStyle/>
          <a:p>
            <a:r>
              <a:rPr lang="en-US" sz="4900" b="1" u="sng" dirty="0" smtClean="0">
                <a:latin typeface="Times New Roman" panose="02020603050405020304" pitchFamily="18" charset="0"/>
                <a:cs typeface="Times New Roman" panose="02020603050405020304" pitchFamily="18" charset="0"/>
              </a:rPr>
              <a:t>Results</a:t>
            </a: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sz="2700" b="1" u="sng" dirty="0" smtClean="0">
                <a:latin typeface="Times New Roman" panose="02020603050405020304" pitchFamily="18" charset="0"/>
                <a:cs typeface="Times New Roman" panose="02020603050405020304" pitchFamily="18" charset="0"/>
              </a:rPr>
              <a:t>Compensation &amp; Benefits</a:t>
            </a:r>
            <a:endParaRPr lang="en-US" sz="2700" b="1" u="sng"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3</a:t>
            </a:fld>
            <a:endParaRPr lang="en-US" dirty="0">
              <a:solidFill>
                <a:schemeClr val="bg1"/>
              </a:solidFill>
            </a:endParaRPr>
          </a:p>
        </p:txBody>
      </p:sp>
      <p:sp>
        <p:nvSpPr>
          <p:cNvPr id="5" name="TextBox 4"/>
          <p:cNvSpPr txBox="1"/>
          <p:nvPr/>
        </p:nvSpPr>
        <p:spPr>
          <a:xfrm>
            <a:off x="822960" y="1254034"/>
            <a:ext cx="10546080" cy="4265030"/>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					Budget			Actual				Variance</a:t>
            </a:r>
          </a:p>
          <a:p>
            <a:endParaRPr lang="en-US" sz="800" b="1"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FY2013			</a:t>
            </a:r>
            <a:r>
              <a:rPr lang="en-US" sz="2400" dirty="0">
                <a:latin typeface="Times New Roman" panose="02020603050405020304" pitchFamily="18" charset="0"/>
                <a:cs typeface="Times New Roman" panose="02020603050405020304" pitchFamily="18" charset="0"/>
              </a:rPr>
              <a:t>167,503,814		167,770,643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266,829)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0.2%</a:t>
            </a:r>
          </a:p>
          <a:p>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FY2014			</a:t>
            </a:r>
            <a:r>
              <a:rPr lang="en-US" sz="2400" dirty="0">
                <a:latin typeface="Times New Roman" panose="02020603050405020304" pitchFamily="18" charset="0"/>
                <a:cs typeface="Times New Roman" panose="02020603050405020304" pitchFamily="18" charset="0"/>
              </a:rPr>
              <a:t>174,971,395		</a:t>
            </a:r>
            <a:r>
              <a:rPr lang="en-US" sz="2400" dirty="0" smtClean="0">
                <a:latin typeface="Times New Roman" panose="02020603050405020304" pitchFamily="18" charset="0"/>
                <a:cs typeface="Times New Roman" panose="02020603050405020304" pitchFamily="18" charset="0"/>
              </a:rPr>
              <a:t>173,586,479		(1,384,916</a:t>
            </a:r>
            <a:r>
              <a:rPr lang="en-US" sz="2400" dirty="0">
                <a:latin typeface="Times New Roman" panose="02020603050405020304" pitchFamily="18" charset="0"/>
                <a:cs typeface="Times New Roman" panose="02020603050405020304" pitchFamily="18" charset="0"/>
              </a:rPr>
              <a:t>)		-0.8%</a:t>
            </a:r>
          </a:p>
          <a:p>
            <a:endParaRPr lang="en-US" sz="2400" b="1" dirty="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FY2015			</a:t>
            </a:r>
            <a:r>
              <a:rPr lang="en-US" sz="2400" dirty="0">
                <a:latin typeface="Times New Roman" panose="02020603050405020304" pitchFamily="18" charset="0"/>
                <a:cs typeface="Times New Roman" panose="02020603050405020304" pitchFamily="18" charset="0"/>
              </a:rPr>
              <a:t>177,634,356		</a:t>
            </a:r>
            <a:r>
              <a:rPr lang="en-US" sz="2400" dirty="0" smtClean="0">
                <a:latin typeface="Times New Roman" panose="02020603050405020304" pitchFamily="18" charset="0"/>
                <a:cs typeface="Times New Roman" panose="02020603050405020304" pitchFamily="18" charset="0"/>
              </a:rPr>
              <a:t>170,154,602		(7,479,754</a:t>
            </a:r>
            <a:r>
              <a:rPr lang="en-US" sz="2400" dirty="0">
                <a:latin typeface="Times New Roman" panose="02020603050405020304" pitchFamily="18" charset="0"/>
                <a:cs typeface="Times New Roman" panose="02020603050405020304" pitchFamily="18" charset="0"/>
              </a:rPr>
              <a:t>)		-4%</a:t>
            </a:r>
          </a:p>
          <a:p>
            <a:endParaRPr lang="en-US"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YOY Change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2,662,961</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(3,431,877)</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(2014-2015)			</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p>
          <a:p>
            <a:endParaRPr lang="en-US" sz="2400"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Compensation and Benefits = 80% of Operating Costs</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00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75A35-BBF8-6142-A822-4BC4CE95054E}" type="slidenum">
              <a:rPr lang="en-US" smtClean="0">
                <a:solidFill>
                  <a:schemeClr val="bg1"/>
                </a:solidFill>
              </a:rPr>
              <a:t>4</a:t>
            </a:fld>
            <a:endParaRPr lang="en-US" dirty="0">
              <a:solidFill>
                <a:schemeClr val="bg1"/>
              </a:solidFill>
            </a:endParaRPr>
          </a:p>
        </p:txBody>
      </p:sp>
      <p:sp>
        <p:nvSpPr>
          <p:cNvPr id="5" name="Title 4"/>
          <p:cNvSpPr>
            <a:spLocks noGrp="1"/>
          </p:cNvSpPr>
          <p:nvPr>
            <p:ph type="title"/>
          </p:nvPr>
        </p:nvSpPr>
        <p:spPr>
          <a:xfrm>
            <a:off x="609600" y="0"/>
            <a:ext cx="10972800" cy="1143000"/>
          </a:xfrm>
        </p:spPr>
        <p:txBody>
          <a:bodyPr>
            <a:normAutofit/>
          </a:bodyPr>
          <a:lstStyle/>
          <a:p>
            <a:r>
              <a:rPr lang="en-US" b="1" u="sng" dirty="0">
                <a:latin typeface="Times New Roman" panose="02020603050405020304" pitchFamily="18" charset="0"/>
                <a:cs typeface="Times New Roman" panose="02020603050405020304" pitchFamily="18" charset="0"/>
              </a:rPr>
              <a:t>Issues to be </a:t>
            </a:r>
            <a:r>
              <a:rPr lang="en-US" b="1" u="sng" dirty="0" smtClean="0">
                <a:latin typeface="Times New Roman" panose="02020603050405020304" pitchFamily="18" charset="0"/>
                <a:cs typeface="Times New Roman" panose="02020603050405020304" pitchFamily="18" charset="0"/>
              </a:rPr>
              <a:t>addressed</a:t>
            </a:r>
            <a:endParaRPr lang="en-US" dirty="0"/>
          </a:p>
        </p:txBody>
      </p:sp>
      <p:sp>
        <p:nvSpPr>
          <p:cNvPr id="6" name="TextBox 5"/>
          <p:cNvSpPr txBox="1"/>
          <p:nvPr/>
        </p:nvSpPr>
        <p:spPr>
          <a:xfrm>
            <a:off x="1112520" y="1358537"/>
            <a:ext cx="9966960" cy="4154984"/>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distinction between GTAs, GRAs and graders</a:t>
            </a:r>
          </a:p>
          <a:p>
            <a:pPr marL="800100" lvl="1" indent="-342900">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GRAs are to be grant funded and the position aligns with the funding </a:t>
            </a:r>
          </a:p>
          <a:p>
            <a:pPr marL="800100" lvl="1" indent="-342900">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use of GTAs when a specific class size is met </a:t>
            </a:r>
          </a:p>
          <a:p>
            <a:pPr marL="800100" lvl="1" indent="-342900">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Graders do not teach …. And GTAs do  </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GTAs and GRAs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also</a:t>
            </a:r>
            <a:r>
              <a:rPr lang="en-US" sz="2400" dirty="0">
                <a:latin typeface="Times New Roman" panose="02020603050405020304" pitchFamily="18" charset="0"/>
                <a:ea typeface="Calibri" panose="020F0502020204030204" pitchFamily="34" charset="0"/>
                <a:cs typeface="Times New Roman" panose="02020603050405020304" pitchFamily="18" charset="0"/>
              </a:rPr>
              <a:t> come with a tuition stipend – consider full cost</a:t>
            </a:r>
          </a:p>
          <a:p>
            <a:pPr marL="800100" lvl="1" indent="-342900">
              <a:buFont typeface="Times New Roman" panose="02020603050405020304" pitchFamily="18"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There are various levels of tuition waivers here …. No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consensus</a:t>
            </a:r>
          </a:p>
          <a:p>
            <a:pPr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use of adjuncts  - not the desired approach but cost effective</a:t>
            </a:r>
          </a:p>
          <a:p>
            <a:pPr marL="342900" marR="0" lvl="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Consolation of positions, within and between departments - e.g. Statistics</a:t>
            </a:r>
          </a:p>
        </p:txBody>
      </p:sp>
    </p:spTree>
    <p:extLst>
      <p:ext uri="{BB962C8B-B14F-4D97-AF65-F5344CB8AC3E}">
        <p14:creationId xmlns:p14="http://schemas.microsoft.com/office/powerpoint/2010/main" val="169526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b="1" u="sng" dirty="0">
                <a:latin typeface="Times New Roman" panose="02020603050405020304" pitchFamily="18" charset="0"/>
                <a:cs typeface="Times New Roman" panose="02020603050405020304" pitchFamily="18" charset="0"/>
              </a:rPr>
              <a:t>Going Forward</a:t>
            </a:r>
            <a:r>
              <a:rPr lang="en-US" sz="3200" b="1" u="sng" dirty="0">
                <a:latin typeface="Times New Roman" panose="02020603050405020304" pitchFamily="18" charset="0"/>
                <a:cs typeface="Times New Roman" panose="02020603050405020304" pitchFamily="18" charset="0"/>
              </a:rPr>
              <a:t/>
            </a:r>
            <a:br>
              <a:rPr lang="en-US" sz="3200" b="1" u="sng"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(Keys to Long-Term Financial Strength)</a:t>
            </a:r>
          </a:p>
        </p:txBody>
      </p:sp>
      <p:sp>
        <p:nvSpPr>
          <p:cNvPr id="3" name="Slide Number Placeholder 2"/>
          <p:cNvSpPr>
            <a:spLocks noGrp="1"/>
          </p:cNvSpPr>
          <p:nvPr>
            <p:ph type="sldNum" sz="quarter" idx="12"/>
          </p:nvPr>
        </p:nvSpPr>
        <p:spPr/>
        <p:txBody>
          <a:bodyPr/>
          <a:lstStyle/>
          <a:p>
            <a:fld id="{C4775A35-BBF8-6142-A822-4BC4CE95054E}" type="slidenum">
              <a:rPr lang="en-US" smtClean="0">
                <a:solidFill>
                  <a:schemeClr val="bg1"/>
                </a:solidFill>
              </a:rPr>
              <a:t>5</a:t>
            </a:fld>
            <a:endParaRPr lang="en-US" dirty="0">
              <a:solidFill>
                <a:schemeClr val="bg1"/>
              </a:solidFill>
            </a:endParaRPr>
          </a:p>
        </p:txBody>
      </p:sp>
      <p:sp>
        <p:nvSpPr>
          <p:cNvPr id="4" name="TextBox 3"/>
          <p:cNvSpPr txBox="1"/>
          <p:nvPr/>
        </p:nvSpPr>
        <p:spPr>
          <a:xfrm>
            <a:off x="1214847" y="1143000"/>
            <a:ext cx="9875520" cy="480131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Campus-wide engagement in developing an A&amp;S enrollment solution</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Differential tuition for SCE, BSM, Nursing, Conservatory</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Professional schools – price to market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Reverse engineer weighting factors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Maintain focus on improving productivity measures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Eventually, retire the hiring committee</a:t>
            </a:r>
          </a:p>
          <a:p>
            <a:pPr marL="800100" lvl="1" indent="-342900">
              <a:buFont typeface="Times New Roman" panose="02020603050405020304" pitchFamily="18" charset="0"/>
              <a:buChar char="›"/>
            </a:pPr>
            <a:r>
              <a:rPr lang="en-US" sz="2400" dirty="0">
                <a:latin typeface="Times New Roman" panose="02020603050405020304" pitchFamily="18" charset="0"/>
                <a:cs typeface="Times New Roman" panose="02020603050405020304" pitchFamily="18" charset="0"/>
              </a:rPr>
              <a:t>Staffing plans/Compensation/Budget alignment/Performance</a:t>
            </a:r>
          </a:p>
          <a:p>
            <a:endParaRPr lang="en-US" dirty="0"/>
          </a:p>
        </p:txBody>
      </p:sp>
    </p:spTree>
    <p:extLst>
      <p:ext uri="{BB962C8B-B14F-4D97-AF65-F5344CB8AC3E}">
        <p14:creationId xmlns:p14="http://schemas.microsoft.com/office/powerpoint/2010/main" val="371944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UMKC_PPT2</Template>
  <TotalTime>3110</TotalTime>
  <Words>187</Words>
  <Application>Microsoft Office PowerPoint</Application>
  <PresentationFormat>Widescreen</PresentationFormat>
  <Paragraphs>100</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Helvetica</vt:lpstr>
      <vt:lpstr>Times New Roman</vt:lpstr>
      <vt:lpstr>Custom Design</vt:lpstr>
      <vt:lpstr>Office Theme</vt:lpstr>
      <vt:lpstr>Faculty Senate</vt:lpstr>
      <vt:lpstr>Hiring Authorization Committee</vt:lpstr>
      <vt:lpstr>Results Compensation &amp; Benefits</vt:lpstr>
      <vt:lpstr>Issues to be addressed</vt:lpstr>
      <vt:lpstr>Going Forward (Keys to Long-Term Financial Strength)</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UMKC PROUD</dc:title>
  <dc:creator>Spenner, Anne H.</dc:creator>
  <cp:lastModifiedBy>Goodwin, Audrey B.</cp:lastModifiedBy>
  <cp:revision>199</cp:revision>
  <cp:lastPrinted>2015-10-20T19:07:21Z</cp:lastPrinted>
  <dcterms:created xsi:type="dcterms:W3CDTF">2014-01-02T21:39:31Z</dcterms:created>
  <dcterms:modified xsi:type="dcterms:W3CDTF">2015-10-20T19:50:50Z</dcterms:modified>
</cp:coreProperties>
</file>